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Lexend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d8d78ca6b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d8d78ca6b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e930b2a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e930b2a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428c6c4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428c6c4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e8b61170cd587e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e8b61170cd587e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428c6c4d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428c6c4d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428c6c4d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428c6c4d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b76569fdc2d4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cb76569fdc2d4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11d41086deef9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11d41086deef9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21c58f130495ca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21c58f130495ca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53449afc4a991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53449afc4a991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b6fafd62a4eb1b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b6fafd62a4eb1b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db67a72195a3d4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db67a72195a3d4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cc9b247efedc2de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cc9b247efedc2de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e930b2ab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e930b2ab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24263" y="336246"/>
            <a:ext cx="8281800" cy="144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RACCOLTA DIFFERENZIATA NELL’AMBIENTE SCOLASTICO</a:t>
            </a:r>
            <a:endParaRPr sz="4000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350" y="1783450"/>
            <a:ext cx="4337649" cy="320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-80920"/>
            <a:ext cx="8043300" cy="124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500" b="1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Lista degli oggetti che possiamo buttare nel bidone della plastica:</a:t>
            </a:r>
            <a:endParaRPr sz="3300" b="1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675900" y="1548925"/>
            <a:ext cx="3706200" cy="2996100"/>
          </a:xfrm>
          <a:prstGeom prst="rect">
            <a:avLst/>
          </a:prstGeom>
          <a:solidFill>
            <a:srgbClr val="9FC5E8"/>
          </a:solidFill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17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Bottiglia in plastica</a:t>
            </a:r>
            <a:endParaRPr sz="19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917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Righelli e squadre</a:t>
            </a:r>
            <a:endParaRPr sz="19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917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Forbici</a:t>
            </a:r>
            <a:endParaRPr sz="19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917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Contenitori in plastica</a:t>
            </a:r>
            <a:endParaRPr sz="19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917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Copertine dei libri</a:t>
            </a:r>
            <a:endParaRPr sz="19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917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Involucri di merendine</a:t>
            </a:r>
            <a:endParaRPr sz="19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917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Penna senza inchiostro </a:t>
            </a:r>
            <a:endParaRPr sz="19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it" sz="1717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7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7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317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Google Shape;125;p22" descr="Immagine vettoriale due bottiglie di acqua | Immagini vettoriali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300" y="1252850"/>
            <a:ext cx="2634700" cy="35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126100"/>
            <a:ext cx="7394700" cy="10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b="1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Lista degli oggetti che possiamo buttare nel bidone dell'indifferenziata:</a:t>
            </a:r>
            <a:endParaRPr sz="3100" b="1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625525" y="1532238"/>
            <a:ext cx="3355500" cy="32835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</a:t>
            </a:r>
            <a:r>
              <a:rPr lang="it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bucce della frutta</a:t>
            </a: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-carta oleata della pizza</a:t>
            </a: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inchiostro della penna </a:t>
            </a: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fazzoletto usato</a:t>
            </a: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colla</a:t>
            </a: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-scotch</a:t>
            </a: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-carta plastificata</a:t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Google Shape;132;p23" descr="Immaggine:User-trash-full-4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625" y="1616524"/>
            <a:ext cx="3355500" cy="338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1017075" y="177575"/>
            <a:ext cx="7815300" cy="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1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Cosa verrà fatto?</a:t>
            </a:r>
            <a:endParaRPr sz="6100" b="1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535200" y="1601775"/>
            <a:ext cx="38508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 b="1">
                <a:solidFill>
                  <a:srgbClr val="274E13"/>
                </a:solidFill>
                <a:latin typeface="Lexend"/>
                <a:ea typeface="Lexend"/>
                <a:cs typeface="Lexend"/>
                <a:sym typeface="Lexend"/>
              </a:rPr>
              <a:t>Cartellonistica chiara</a:t>
            </a:r>
            <a:endParaRPr sz="2900" b="1">
              <a:solidFill>
                <a:srgbClr val="274E1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274E13"/>
                </a:solidFill>
                <a:latin typeface="Lexend"/>
                <a:ea typeface="Lexend"/>
                <a:cs typeface="Lexend"/>
                <a:sym typeface="Lexend"/>
              </a:rPr>
              <a:t>Si attaccheranno dei cartelloni con la lista  delle cose da smaltire e dove.</a:t>
            </a:r>
            <a:endParaRPr sz="2700">
              <a:solidFill>
                <a:srgbClr val="274E1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5199000" y="1601775"/>
            <a:ext cx="3576000" cy="3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 b="1">
                <a:solidFill>
                  <a:srgbClr val="274E13"/>
                </a:solidFill>
                <a:latin typeface="Lexend"/>
                <a:ea typeface="Lexend"/>
                <a:cs typeface="Lexend"/>
                <a:sym typeface="Lexend"/>
              </a:rPr>
              <a:t>Sensibilizzazione</a:t>
            </a:r>
            <a:endParaRPr sz="2900" b="1">
              <a:solidFill>
                <a:srgbClr val="274E1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 b="1">
                <a:solidFill>
                  <a:srgbClr val="274E13"/>
                </a:solidFill>
                <a:latin typeface="Lexend"/>
                <a:ea typeface="Lexend"/>
                <a:cs typeface="Lexend"/>
                <a:sym typeface="Lexend"/>
              </a:rPr>
              <a:t>continua</a:t>
            </a:r>
            <a:endParaRPr sz="2900" b="1">
              <a:solidFill>
                <a:srgbClr val="274E1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solidFill>
                  <a:srgbClr val="274E13"/>
                </a:solidFill>
                <a:latin typeface="Lexend"/>
                <a:ea typeface="Lexend"/>
                <a:cs typeface="Lexend"/>
                <a:sym typeface="Lexend"/>
              </a:rPr>
              <a:t>Si effettuerà una sensibilizzazione nelle classi per ricordare tutti le corrette pratiche. </a:t>
            </a:r>
            <a:endParaRPr sz="2600">
              <a:solidFill>
                <a:srgbClr val="274E1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698" y="177573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1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Cosa verrà fatto?</a:t>
            </a:r>
            <a:endParaRPr sz="6100" b="1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941100" y="1971700"/>
            <a:ext cx="43128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274E13"/>
                </a:solidFill>
                <a:latin typeface="Lexend"/>
                <a:ea typeface="Lexend"/>
                <a:cs typeface="Lexend"/>
                <a:sym typeface="Lexend"/>
              </a:rPr>
              <a:t>Vigilanza a rotazione</a:t>
            </a:r>
            <a:endParaRPr sz="2700" b="1">
              <a:solidFill>
                <a:srgbClr val="274E1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solidFill>
                  <a:srgbClr val="274E13"/>
                </a:solidFill>
                <a:latin typeface="Lexend"/>
                <a:ea typeface="Lexend"/>
                <a:cs typeface="Lexend"/>
                <a:sym typeface="Lexend"/>
              </a:rPr>
              <a:t>Ogni mese si sceglieranno delle classi che dovranno vigilare sulla buona differenziazione dei rifiuti.</a:t>
            </a:r>
            <a:endParaRPr sz="2500">
              <a:solidFill>
                <a:srgbClr val="274E1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150" y="1679850"/>
            <a:ext cx="3271850" cy="32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86903" y="-550979"/>
            <a:ext cx="4684101" cy="624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Grazie per l’attenzione</a:t>
            </a:r>
            <a:endParaRPr sz="5000">
              <a:solidFill>
                <a:schemeClr val="accent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99694" y="962105"/>
            <a:ext cx="6744600" cy="32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200" b="1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 fate la raccolta differenziata?</a:t>
            </a:r>
            <a:endParaRPr sz="7200" b="1" i="1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55850" y="269416"/>
            <a:ext cx="8832300" cy="8418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11">
                <a:latin typeface="Comic Sans MS"/>
                <a:ea typeface="Comic Sans MS"/>
                <a:cs typeface="Comic Sans MS"/>
                <a:sym typeface="Comic Sans MS"/>
              </a:rPr>
              <a:t>In cosa consiste la raccolta differenziata</a:t>
            </a:r>
            <a:r>
              <a:rPr lang="it" sz="3711"/>
              <a:t>?</a:t>
            </a:r>
            <a:endParaRPr sz="3711"/>
          </a:p>
        </p:txBody>
      </p:sp>
      <p:sp>
        <p:nvSpPr>
          <p:cNvPr id="66" name="Google Shape;66;p15"/>
          <p:cNvSpPr txBox="1"/>
          <p:nvPr/>
        </p:nvSpPr>
        <p:spPr>
          <a:xfrm>
            <a:off x="339600" y="2439225"/>
            <a:ext cx="4239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latin typeface="Lexend"/>
                <a:ea typeface="Lexend"/>
                <a:cs typeface="Lexend"/>
                <a:sym typeface="Lexend"/>
              </a:rPr>
              <a:t>- riciclare e recuperare;</a:t>
            </a:r>
            <a:endParaRPr sz="2000"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latin typeface="Lexend"/>
                <a:ea typeface="Lexend"/>
                <a:cs typeface="Lexend"/>
                <a:sym typeface="Lexend"/>
              </a:rPr>
              <a:t>- salvaguardare alcune risorse naturali indispensabili;</a:t>
            </a:r>
            <a:endParaRPr sz="2000"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latin typeface="Lexend"/>
                <a:ea typeface="Lexend"/>
                <a:cs typeface="Lexend"/>
                <a:sym typeface="Lexend"/>
              </a:rPr>
              <a:t>- limitare la crescita delle discariche.</a:t>
            </a:r>
            <a:endParaRPr sz="2000"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-3" y="1638825"/>
            <a:ext cx="4239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La raccolta differenziata consiste nel: </a:t>
            </a:r>
            <a:endParaRPr sz="20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-3250" b="3250"/>
          <a:stretch/>
        </p:blipFill>
        <p:spPr>
          <a:xfrm>
            <a:off x="4757600" y="1638825"/>
            <a:ext cx="3913750" cy="27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2900" y="103498"/>
            <a:ext cx="9058200" cy="127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cosa serve la raccolta </a:t>
            </a:r>
            <a:endParaRPr sz="4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differenziata a scuola?</a:t>
            </a:r>
            <a:endParaRPr sz="4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79025" y="1965175"/>
            <a:ext cx="42930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>
                <a:latin typeface="Lexend"/>
                <a:ea typeface="Lexend"/>
                <a:cs typeface="Lexend"/>
                <a:sym typeface="Lexend"/>
              </a:rPr>
              <a:t>A gestire e smaltire nel modo corretto </a:t>
            </a:r>
            <a:endParaRPr sz="31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>
                <a:latin typeface="Lexend"/>
                <a:ea typeface="Lexend"/>
                <a:cs typeface="Lexend"/>
                <a:sym typeface="Lexend"/>
              </a:rPr>
              <a:t>i rifiuti. </a:t>
            </a:r>
            <a:endParaRPr sz="31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651" y="2264399"/>
            <a:ext cx="4073826" cy="22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89025" y="124225"/>
            <a:ext cx="6822600" cy="11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500" b="1">
                <a:solidFill>
                  <a:srgbClr val="93C47D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Perché non si fa la raccolta differenziata a scuola?</a:t>
            </a:r>
            <a:endParaRPr sz="3500" b="1">
              <a:solidFill>
                <a:srgbClr val="93C4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281700" y="2115543"/>
            <a:ext cx="4290300" cy="2622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it" sz="192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MANCANZA DI CONOSCENZA</a:t>
            </a:r>
            <a:r>
              <a:rPr lang="it" sz="174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74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it" sz="174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Innanzitutto, può mancare in alcuni la conoscenza riguardo l’importanza di riciclare e riguardo l’impatto ambientale di pratiche scorrette. Altri potrebbero non sapere quali materiali sono riciclabili o come differenziare correttamente i rifiuti.</a:t>
            </a:r>
            <a:endParaRPr sz="174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460" b="1"/>
          </a:p>
        </p:txBody>
      </p:sp>
      <p:pic>
        <p:nvPicPr>
          <p:cNvPr id="82" name="Google Shape;82;p17" descr="Sagoma di un punto interrogativo | Immagini vettoriali gratuit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5915" y="124238"/>
            <a:ext cx="1622950" cy="16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 descr="Sagoma di un punto interrogativo | Immagini vettoriali gratuit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450" y="461963"/>
            <a:ext cx="947475" cy="9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 descr="Sagoma di un punto interrogativo | Immagini vettoriali gratuit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150" y="801423"/>
            <a:ext cx="519950" cy="5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descr="File:Recycling symbol2.sv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765" y="1831838"/>
            <a:ext cx="3091512" cy="30915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18425" y="1190750"/>
            <a:ext cx="64845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9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Ci sono diverse ragioni per cui alcuni alunni e le alunne non fanno la raccolta differenziata:</a:t>
            </a:r>
            <a:endParaRPr sz="21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4572013" y="2703850"/>
            <a:ext cx="4214400" cy="22935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MANCANZA DI INTERESSE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molti semplicemente  non interessa fare la raccolta differenziata e si disinteressano alle conseguenze negative che ciò comporta.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57600" y="324450"/>
            <a:ext cx="4214400" cy="22473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ABITUDINI CONSOLIDATE</a:t>
            </a: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cattive abitudini sono molto difficili da cambiare. Alcuni vivono come uno sforzo eccessivo il cambiamento.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416" y="2726950"/>
            <a:ext cx="2661260" cy="224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6475" y="324450"/>
            <a:ext cx="2425478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8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274" y="367951"/>
            <a:ext cx="3179649" cy="21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166425" y="2816375"/>
            <a:ext cx="4621200" cy="22164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ORGANIZZAZIONE DEI BIDONI</a:t>
            </a: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Può capitare che a scuola i bidoni siano organizzati in maniera poco chiara perciò lo smaltimento può risultare faticoso. </a:t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66428" y="230625"/>
            <a:ext cx="4621200" cy="22320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MANCANZA DI VOGLIA</a:t>
            </a: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Molto spesso capita che alcuni alunni o alunne non abbiano voglia di camminare un po’ di più per buttare i rifiuti nei  contenitori corretti ma è la cosa più sbagliata che si possa fare.</a:t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275" y="2737075"/>
            <a:ext cx="2904153" cy="1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-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93C47D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 sono le conseguenze?</a:t>
            </a:r>
            <a:endParaRPr b="1">
              <a:solidFill>
                <a:srgbClr val="93C4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94808" y="995400"/>
            <a:ext cx="4458300" cy="2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POSITIVE</a:t>
            </a:r>
            <a:r>
              <a:rPr lang="it" sz="1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-"/>
            </a:pPr>
            <a:r>
              <a:rPr lang="it" sz="1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meno rifiuti tossici nell’ambiente</a:t>
            </a:r>
            <a:endParaRPr sz="1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-"/>
            </a:pPr>
            <a:r>
              <a:rPr lang="it" sz="1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tutela della salute collettiva </a:t>
            </a:r>
            <a:endParaRPr sz="1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-"/>
            </a:pPr>
            <a:r>
              <a:rPr lang="it" sz="1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riduzione delle discariche</a:t>
            </a:r>
            <a:endParaRPr sz="1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-169892" y="2571750"/>
            <a:ext cx="59877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NEGATIVE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-"/>
            </a:pPr>
            <a:r>
              <a:rPr lang="it" sz="1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 sovraccarico degli impianti di smaltimento e  recupero dei materiali a costi molto alti;</a:t>
            </a:r>
            <a:endParaRPr sz="1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"/>
              <a:buChar char="-"/>
            </a:pPr>
            <a:r>
              <a:rPr lang="it" sz="16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una multe da 25 a 155 euro e invece per chi abbandona i rifiuti le sanzioni previste sono dai 300 ai 3000 euro</a:t>
            </a:r>
            <a:endParaRPr sz="16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406617" y="841800"/>
            <a:ext cx="2045100" cy="1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300">
                <a:solidFill>
                  <a:schemeClr val="dk2"/>
                </a:solidFill>
              </a:rPr>
              <a:t>😃</a:t>
            </a:r>
            <a:endParaRPr sz="11300">
              <a:solidFill>
                <a:schemeClr val="dk2"/>
              </a:solidFill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6406635" y="2677500"/>
            <a:ext cx="2045100" cy="1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300">
                <a:solidFill>
                  <a:schemeClr val="dk2"/>
                </a:solidFill>
              </a:rPr>
              <a:t>😩</a:t>
            </a:r>
            <a:endParaRPr sz="113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6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6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94225"/>
            <a:ext cx="842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160" b="1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Lista degli oggetti che possiamo buttare nel bidone della carta:</a:t>
            </a:r>
            <a:endParaRPr sz="3160" b="1"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546525"/>
            <a:ext cx="3791400" cy="31170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-"/>
            </a:pPr>
            <a:r>
              <a:rPr lang="it" sz="1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fogli di carta</a:t>
            </a:r>
            <a:endParaRPr sz="19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-"/>
            </a:pPr>
            <a:r>
              <a:rPr lang="it" sz="1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pagine strappate</a:t>
            </a:r>
            <a:endParaRPr sz="19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-"/>
            </a:pPr>
            <a:r>
              <a:rPr lang="it" sz="1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fotocopie</a:t>
            </a:r>
            <a:endParaRPr sz="19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-"/>
            </a:pPr>
            <a:r>
              <a:rPr lang="it" sz="1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imballaggi in cartone e cartoncino</a:t>
            </a:r>
            <a:endParaRPr sz="19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-"/>
            </a:pPr>
            <a:r>
              <a:rPr lang="it" sz="1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carta per quaderni</a:t>
            </a:r>
            <a:endParaRPr sz="19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-"/>
            </a:pPr>
            <a:r>
              <a:rPr lang="it" sz="1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cartoncino</a:t>
            </a:r>
            <a:endParaRPr sz="19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-"/>
            </a:pPr>
            <a:r>
              <a:rPr lang="it" sz="19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confezioni in tetrapack</a:t>
            </a:r>
            <a:endParaRPr sz="19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8" name="Google Shape;118;p21" descr="File:User-trash-full-2.svg - Wikipedia"/>
          <p:cNvPicPr preferRelativeResize="0"/>
          <p:nvPr/>
        </p:nvPicPr>
        <p:blipFill rotWithShape="1">
          <a:blip r:embed="rId3">
            <a:alphaModFix/>
          </a:blip>
          <a:srcRect l="-7450" t="8140" r="7449" b="-8139"/>
          <a:stretch/>
        </p:blipFill>
        <p:spPr>
          <a:xfrm>
            <a:off x="5125700" y="1546525"/>
            <a:ext cx="3344292" cy="327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Presentazione su schermo (16:9)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Comic Sans MS</vt:lpstr>
      <vt:lpstr>Lexend</vt:lpstr>
      <vt:lpstr>Arial</vt:lpstr>
      <vt:lpstr>Simple Light</vt:lpstr>
      <vt:lpstr>LA RACCOLTA DIFFERENZIATA NELL’AMBIENTE SCOLASTICO</vt:lpstr>
      <vt:lpstr>Voi fate la raccolta differenziata?</vt:lpstr>
      <vt:lpstr>In cosa consiste la raccolta differenziata?</vt:lpstr>
      <vt:lpstr>A cosa serve la raccolta  differenziata a scuola?</vt:lpstr>
      <vt:lpstr>Perché non si fa la raccolta differenziata a scuola?</vt:lpstr>
      <vt:lpstr>Presentazione standard di PowerPoint</vt:lpstr>
      <vt:lpstr>Presentazione standard di PowerPoint</vt:lpstr>
      <vt:lpstr>Quali sono le conseguenze?</vt:lpstr>
      <vt:lpstr>Lista degli oggetti che possiamo buttare nel bidone della carta:</vt:lpstr>
      <vt:lpstr>Lista degli oggetti che possiamo buttare nel bidone della plastica:</vt:lpstr>
      <vt:lpstr>Lista degli oggetti che possiamo buttare nel bidone dell'indifferenziata:</vt:lpstr>
      <vt:lpstr>Cosa verrà fatto?</vt:lpstr>
      <vt:lpstr>Cosa verrà fatto?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Stella Lalla Maria Stella Lalla</dc:creator>
  <cp:lastModifiedBy>Pesci Leonardo 0000208124</cp:lastModifiedBy>
  <cp:revision>1</cp:revision>
  <dcterms:modified xsi:type="dcterms:W3CDTF">2024-11-14T09:19:48Z</dcterms:modified>
</cp:coreProperties>
</file>